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charts/chart7.xml" ContentType="application/vnd.openxmlformats-officedocument.drawingml.chart+xml"/>
  <Override PartName="/ppt/tags/tag14.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5.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ags/tag16.xml" ContentType="application/vnd.openxmlformats-officedocument.presentationml.tags+xml"/>
  <Override PartName="/ppt/notesSlides/notesSlide7.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xml" ContentType="application/vnd.openxmlformats-officedocument.themeOverride+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xml" ContentType="application/vnd.openxmlformats-officedocument.themeOverride+xml"/>
  <Override PartName="/ppt/tags/tag19.xml" ContentType="application/vnd.openxmlformats-officedocument.presentationml.tags+xml"/>
  <Override PartName="/ppt/notesSlides/notesSlide11.xml" ContentType="application/vnd.openxmlformats-officedocument.presentationml.notesSl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3.xml" ContentType="application/vnd.openxmlformats-officedocument.themeOverr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6"/>
  </p:notesMasterIdLst>
  <p:handoutMasterIdLst>
    <p:handoutMasterId r:id="rId27"/>
  </p:handoutMasterIdLst>
  <p:sldIdLst>
    <p:sldId id="272" r:id="rId5"/>
    <p:sldId id="1504" r:id="rId6"/>
    <p:sldId id="591" r:id="rId7"/>
    <p:sldId id="318" r:id="rId8"/>
    <p:sldId id="557" r:id="rId9"/>
    <p:sldId id="1827" r:id="rId10"/>
    <p:sldId id="1502" r:id="rId11"/>
    <p:sldId id="492" r:id="rId12"/>
    <p:sldId id="1853" r:id="rId13"/>
    <p:sldId id="1503" r:id="rId14"/>
    <p:sldId id="1854" r:id="rId15"/>
    <p:sldId id="1852" r:id="rId16"/>
    <p:sldId id="1429" r:id="rId17"/>
    <p:sldId id="1850" r:id="rId18"/>
    <p:sldId id="505" r:id="rId19"/>
    <p:sldId id="503" r:id="rId20"/>
    <p:sldId id="504" r:id="rId21"/>
    <p:sldId id="1563" r:id="rId22"/>
    <p:sldId id="1858" r:id="rId23"/>
    <p:sldId id="1425" r:id="rId24"/>
    <p:sldId id="1777" r:id="rId25"/>
  </p:sldIdLst>
  <p:sldSz cx="12192000" cy="6858000"/>
  <p:notesSz cx="6858000" cy="933450"/>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4"/>
            <p14:sldId id="1852"/>
            <p14:sldId id="1429"/>
            <p14:sldId id="1850"/>
            <p14:sldId id="505"/>
            <p14:sldId id="503"/>
            <p14:sldId id="504"/>
            <p14:sldId id="1563"/>
            <p14:sldId id="1858"/>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019"/>
    <a:srgbClr val="D9D9D9"/>
    <a:srgbClr val="19B698"/>
    <a:srgbClr val="FDA110"/>
    <a:srgbClr val="44546A"/>
    <a:srgbClr val="CF7600"/>
    <a:srgbClr val="99CC00"/>
    <a:srgbClr val="6890A8"/>
    <a:srgbClr val="638DA5"/>
    <a:srgbClr val="5275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24"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151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690-4C90-9915-D91CF91F229F}"/>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C51-45D4-B64D-FEA1B5CD371E}"/>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CE2-4995-BE31-D4A4944D10E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5C40-4EC2-8CC2-83DD4B04EC13}"/>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C151-44EE-A4DE-C15EA75A3289}"/>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11/18/2021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11/18/2021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16</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11</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13</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61047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4391" y="-9261"/>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4738688" y="6145793"/>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28" name="TextBox 27"/>
          <p:cNvSpPr txBox="1"/>
          <p:nvPr userDrawn="1"/>
        </p:nvSpPr>
        <p:spPr>
          <a:xfrm>
            <a:off x="11428413" y="61282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703542" y="6119059"/>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12" name="Text Placeholder 2">
            <a:extLst>
              <a:ext uri="{FF2B5EF4-FFF2-40B4-BE49-F238E27FC236}">
                <a16:creationId xmlns:a16="http://schemas.microsoft.com/office/drawing/2014/main" id="{08673A26-09A3-4D23-BA6B-23288282396E}"/>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766080" y="6374867"/>
            <a:ext cx="1664202" cy="326184"/>
          </a:xfrm>
          <a:prstGeom prst="rect">
            <a:avLst/>
          </a:prstGeom>
        </p:spPr>
      </p:pic>
      <p:sp>
        <p:nvSpPr>
          <p:cNvPr id="8" name="Date Placeholder 3">
            <a:extLst>
              <a:ext uri="{FF2B5EF4-FFF2-40B4-BE49-F238E27FC236}">
                <a16:creationId xmlns:a16="http://schemas.microsoft.com/office/drawing/2014/main" id="{A40D323E-89D9-4997-B258-6686512E19B8}"/>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0" name="TextBox 9">
            <a:extLst>
              <a:ext uri="{FF2B5EF4-FFF2-40B4-BE49-F238E27FC236}">
                <a16:creationId xmlns:a16="http://schemas.microsoft.com/office/drawing/2014/main" id="{70974231-0E5D-4BB7-9323-A7E9D8FF4385}"/>
              </a:ext>
            </a:extLst>
          </p:cNvPr>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3" name="Title 2">
            <a:extLst>
              <a:ext uri="{FF2B5EF4-FFF2-40B4-BE49-F238E27FC236}">
                <a16:creationId xmlns:a16="http://schemas.microsoft.com/office/drawing/2014/main" id="{816A9689-DF8A-46F8-A016-AC33F816FF3A}"/>
              </a:ext>
            </a:extLst>
          </p:cNvPr>
          <p:cNvSpPr>
            <a:spLocks noGrp="1"/>
          </p:cNvSpPr>
          <p:nvPr>
            <p:ph type="title"/>
          </p:nvPr>
        </p:nvSpPr>
        <p:spPr>
          <a:xfrm>
            <a:off x="629325" y="296616"/>
            <a:ext cx="10933350" cy="332399"/>
          </a:xfrm>
        </p:spPr>
        <p:txBody>
          <a:bodyPr/>
          <a:lstStyle/>
          <a:p>
            <a:r>
              <a:rPr lang="en-US" dirty="0"/>
              <a:t>Click to edit Master title style</a:t>
            </a:r>
          </a:p>
        </p:txBody>
      </p:sp>
      <p:sp>
        <p:nvSpPr>
          <p:cNvPr id="8" name="Date Placeholder 3">
            <a:extLst>
              <a:ext uri="{FF2B5EF4-FFF2-40B4-BE49-F238E27FC236}">
                <a16:creationId xmlns:a16="http://schemas.microsoft.com/office/drawing/2014/main" id="{824BA592-386E-4E62-88C2-58E219854FE7}"/>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
        <p:nvSpPr>
          <p:cNvPr id="3" name="Title 2">
            <a:extLst>
              <a:ext uri="{FF2B5EF4-FFF2-40B4-BE49-F238E27FC236}">
                <a16:creationId xmlns:a16="http://schemas.microsoft.com/office/drawing/2014/main" id="{BC4DE003-BC82-4258-94D4-477B58995810}"/>
              </a:ext>
            </a:extLst>
          </p:cNvPr>
          <p:cNvSpPr>
            <a:spLocks noGrp="1"/>
          </p:cNvSpPr>
          <p:nvPr>
            <p:ph type="title"/>
          </p:nvPr>
        </p:nvSpPr>
        <p:spPr>
          <a:xfrm>
            <a:off x="393509" y="396985"/>
            <a:ext cx="11404981"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DE1752FB-07D3-45B6-90A5-40046CA15598}"/>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0E7A8F91-9AE4-4542-98AB-DFE10EDD9975}"/>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3" name="Title 2">
            <a:extLst>
              <a:ext uri="{FF2B5EF4-FFF2-40B4-BE49-F238E27FC236}">
                <a16:creationId xmlns:a16="http://schemas.microsoft.com/office/drawing/2014/main" id="{50CA27ED-78C6-41C0-8764-2C97BCF5FD87}"/>
              </a:ext>
            </a:extLst>
          </p:cNvPr>
          <p:cNvSpPr>
            <a:spLocks noGrp="1"/>
          </p:cNvSpPr>
          <p:nvPr>
            <p:ph type="title"/>
          </p:nvPr>
        </p:nvSpPr>
        <p:spPr>
          <a:xfrm>
            <a:off x="333105" y="396985"/>
            <a:ext cx="10933350"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B3890A94-AC2C-450B-9E60-CC2D0C0F7F59}"/>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E2DDB188-D746-4070-AB7C-2BDA3A172529}"/>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92540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7"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70" r:id="rId3"/>
    <p:sldLayoutId id="2147485166" r:id="rId4"/>
    <p:sldLayoutId id="2147485168" r:id="rId5"/>
    <p:sldLayoutId id="2147485119" r:id="rId6"/>
    <p:sldLayoutId id="2147485167" r:id="rId7"/>
    <p:sldLayoutId id="2147485169" r:id="rId8"/>
    <p:sldLayoutId id="214748517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image" Target="../media/image10.png"/><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10.png"/><Relationship Id="rId4" Type="http://schemas.openxmlformats.org/officeDocument/2006/relationships/chart" Target="../charts/char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0.png"/><Relationship Id="rId4" Type="http://schemas.openxmlformats.org/officeDocument/2006/relationships/chart" Target="../charts/char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dirty="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{app1_comment_hl}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3366649799"/>
              </p:ext>
            </p:extLst>
          </p:nvPr>
        </p:nvGraphicFramePr>
        <p:xfrm>
          <a:off x="320981" y="3182088"/>
          <a:ext cx="11253049" cy="15697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C0FBED68-674C-4A5B-A69E-C4748BC9A777}"/>
              </a:ext>
            </a:extLst>
          </p:cNvPr>
          <p:cNvSpPr txBox="1"/>
          <p:nvPr/>
        </p:nvSpPr>
        <p:spPr>
          <a:xfrm>
            <a:off x="308759" y="3219972"/>
            <a:ext cx="4473922" cy="27007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The measures in ISO 5055</a:t>
            </a:r>
            <a:r>
              <a:rPr lang="en-US" sz="1200" dirty="0">
                <a:solidFill>
                  <a:srgbClr val="333333"/>
                </a:solidFill>
                <a:latin typeface="MetaWebPro"/>
              </a:rPr>
              <a:t> </a:t>
            </a:r>
            <a:r>
              <a:rPr lang="en-US" sz="1200" b="0" i="0" dirty="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dirty="0">
                <a:solidFill>
                  <a:srgbClr val="333333"/>
                </a:solidFill>
                <a:latin typeface="MetaWebPro"/>
              </a:rPr>
              <a:t> </a:t>
            </a:r>
            <a:endParaRPr lang="en-US" sz="1200" b="0" i="0" dirty="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Compliance score of {app1_grade_ISO} out of 4 </a:t>
            </a:r>
            <a:r>
              <a:rPr lang="en-US" sz="1200" dirty="0">
                <a:solidFill>
                  <a:srgbClr val="333333"/>
                </a:solidFill>
                <a:latin typeface="MetaWebPro"/>
              </a:rPr>
              <a:t>is a good score. </a:t>
            </a:r>
            <a:r>
              <a:rPr lang="en-US" sz="1200" dirty="0">
                <a:solidFill>
                  <a:srgbClr val="333333"/>
                </a:solidFill>
                <a:highlight>
                  <a:srgbClr val="FFFF00"/>
                </a:highlight>
                <a:latin typeface="MetaWebPro"/>
              </a:rPr>
              <a:t>More than 90% of ISO 5055 violations in Voice are related to application maintainability which provide an opportunity to reduce ongoing maintenance cost. </a:t>
            </a:r>
            <a:r>
              <a:rPr lang="en-US" sz="1200" dirty="0">
                <a:solidFill>
                  <a:srgbClr val="333333"/>
                </a:solidFill>
                <a:latin typeface="MetaWebPro"/>
              </a:rPr>
              <a:t>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dirty="0">
                <a:solidFill>
                  <a:srgbClr val="333333"/>
                </a:solidFill>
                <a:highlight>
                  <a:srgbClr val="FFFF00"/>
                </a:highlight>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dirty="0">
              <a:solidFill>
                <a:srgbClr val="333333"/>
              </a:solidFill>
              <a:effectLst/>
              <a:latin typeface="MetaWebPro"/>
            </a:endParaRPr>
          </a:p>
        </p:txBody>
      </p:sp>
      <p:sp>
        <p:nvSpPr>
          <p:cNvPr id="4" name="Title 3">
            <a:extLst>
              <a:ext uri="{FF2B5EF4-FFF2-40B4-BE49-F238E27FC236}">
                <a16:creationId xmlns:a16="http://schemas.microsoft.com/office/drawing/2014/main" id="{7A644AE3-90E5-4883-8F60-4B0359040A37}"/>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lang="en-US" sz="2400" dirty="0">
                <a:solidFill>
                  <a:srgbClr val="FDA110"/>
                </a:solidFill>
                <a:latin typeface="Arial" panose="020B0604020202020204" pitchFamily="34" charset="0"/>
                <a:ea typeface="+mj-ea"/>
                <a:cs typeface="Arial" panose="020B0604020202020204" pitchFamily="34" charset="0"/>
              </a:rPr>
              <a:t> </a:t>
            </a:r>
            <a:r>
              <a:rPr lang="en-US" sz="2400" dirty="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endParaRPr lang="en-US" dirty="0"/>
          </a:p>
        </p:txBody>
      </p:sp>
      <p:grpSp>
        <p:nvGrpSpPr>
          <p:cNvPr id="5" name="Group 4">
            <a:extLst>
              <a:ext uri="{FF2B5EF4-FFF2-40B4-BE49-F238E27FC236}">
                <a16:creationId xmlns:a16="http://schemas.microsoft.com/office/drawing/2014/main" id="{B9995010-186B-426F-9400-D26A94942B7B}"/>
              </a:ext>
            </a:extLst>
          </p:cNvPr>
          <p:cNvGrpSpPr/>
          <p:nvPr/>
        </p:nvGrpSpPr>
        <p:grpSpPr>
          <a:xfrm>
            <a:off x="518438" y="5994455"/>
            <a:ext cx="4458422" cy="548673"/>
            <a:chOff x="7294907" y="5684879"/>
            <a:chExt cx="4458422" cy="548673"/>
          </a:xfrm>
        </p:grpSpPr>
        <p:grpSp>
          <p:nvGrpSpPr>
            <p:cNvPr id="6" name="Group 5">
              <a:extLst>
                <a:ext uri="{FF2B5EF4-FFF2-40B4-BE49-F238E27FC236}">
                  <a16:creationId xmlns:a16="http://schemas.microsoft.com/office/drawing/2014/main" id="{5C5B4F4F-F59F-49E5-A3AF-B9D1D04EE410}"/>
                </a:ext>
              </a:extLst>
            </p:cNvPr>
            <p:cNvGrpSpPr/>
            <p:nvPr/>
          </p:nvGrpSpPr>
          <p:grpSpPr>
            <a:xfrm>
              <a:off x="7297312" y="6046424"/>
              <a:ext cx="1214233" cy="187128"/>
              <a:chOff x="6717312" y="6299200"/>
              <a:chExt cx="1214233" cy="187128"/>
            </a:xfrm>
          </p:grpSpPr>
          <p:sp>
            <p:nvSpPr>
              <p:cNvPr id="21" name="Rectangle 20">
                <a:extLst>
                  <a:ext uri="{FF2B5EF4-FFF2-40B4-BE49-F238E27FC236}">
                    <a16:creationId xmlns:a16="http://schemas.microsoft.com/office/drawing/2014/main" id="{98A94FC8-2476-4B7B-9B5A-FB0BECA03DD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2E1D0EE-E88E-48FE-A939-408F65EA12E3}"/>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7" name="Group 6">
              <a:extLst>
                <a:ext uri="{FF2B5EF4-FFF2-40B4-BE49-F238E27FC236}">
                  <a16:creationId xmlns:a16="http://schemas.microsoft.com/office/drawing/2014/main" id="{796FDBA9-3E34-4527-90C4-6CC8A11E3A4D}"/>
                </a:ext>
              </a:extLst>
            </p:cNvPr>
            <p:cNvGrpSpPr/>
            <p:nvPr/>
          </p:nvGrpSpPr>
          <p:grpSpPr>
            <a:xfrm>
              <a:off x="8532049" y="6046424"/>
              <a:ext cx="1010039" cy="187128"/>
              <a:chOff x="6717312" y="6492282"/>
              <a:chExt cx="1010039" cy="187128"/>
            </a:xfrm>
          </p:grpSpPr>
          <p:sp>
            <p:nvSpPr>
              <p:cNvPr id="19" name="Rectangle 18">
                <a:extLst>
                  <a:ext uri="{FF2B5EF4-FFF2-40B4-BE49-F238E27FC236}">
                    <a16:creationId xmlns:a16="http://schemas.microsoft.com/office/drawing/2014/main" id="{72FF02F7-9966-4944-AD67-C7612B0C3248}"/>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83AA6434-AF8C-46F0-A48D-1AB14A0AC05C}"/>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1D6D6B3D-BB58-4AD1-BF29-8A6F7E0D1EEC}"/>
                </a:ext>
              </a:extLst>
            </p:cNvPr>
            <p:cNvGrpSpPr/>
            <p:nvPr/>
          </p:nvGrpSpPr>
          <p:grpSpPr>
            <a:xfrm>
              <a:off x="9453870" y="6046424"/>
              <a:ext cx="1214233" cy="187128"/>
              <a:chOff x="6670526" y="6693151"/>
              <a:chExt cx="1214233" cy="187128"/>
            </a:xfrm>
          </p:grpSpPr>
          <p:sp>
            <p:nvSpPr>
              <p:cNvPr id="17" name="Rectangle 16">
                <a:extLst>
                  <a:ext uri="{FF2B5EF4-FFF2-40B4-BE49-F238E27FC236}">
                    <a16:creationId xmlns:a16="http://schemas.microsoft.com/office/drawing/2014/main" id="{2388AC03-63A9-407E-9417-97548E76BDE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18" name="TextBox 17">
                <a:extLst>
                  <a:ext uri="{FF2B5EF4-FFF2-40B4-BE49-F238E27FC236}">
                    <a16:creationId xmlns:a16="http://schemas.microsoft.com/office/drawing/2014/main" id="{924FE65C-ED36-4A14-A059-12803F03765E}"/>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9" name="Group 8">
              <a:extLst>
                <a:ext uri="{FF2B5EF4-FFF2-40B4-BE49-F238E27FC236}">
                  <a16:creationId xmlns:a16="http://schemas.microsoft.com/office/drawing/2014/main" id="{5DD53D18-D965-40C8-A807-7A1D8D6E6094}"/>
                </a:ext>
              </a:extLst>
            </p:cNvPr>
            <p:cNvGrpSpPr/>
            <p:nvPr/>
          </p:nvGrpSpPr>
          <p:grpSpPr>
            <a:xfrm>
              <a:off x="10743290" y="6046424"/>
              <a:ext cx="1010039" cy="187128"/>
              <a:chOff x="6717312" y="6915774"/>
              <a:chExt cx="1010039" cy="187128"/>
            </a:xfrm>
          </p:grpSpPr>
          <p:sp>
            <p:nvSpPr>
              <p:cNvPr id="15" name="Rectangle 14">
                <a:extLst>
                  <a:ext uri="{FF2B5EF4-FFF2-40B4-BE49-F238E27FC236}">
                    <a16:creationId xmlns:a16="http://schemas.microsoft.com/office/drawing/2014/main" id="{72B4AE56-DB3A-48D9-B932-6BFDE26FE939}"/>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16" name="TextBox 15">
                <a:extLst>
                  <a:ext uri="{FF2B5EF4-FFF2-40B4-BE49-F238E27FC236}">
                    <a16:creationId xmlns:a16="http://schemas.microsoft.com/office/drawing/2014/main" id="{E96A4D27-7B89-4F5E-AD65-EBDF0D99189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10" name="Rectangle 9">
              <a:extLst>
                <a:ext uri="{FF2B5EF4-FFF2-40B4-BE49-F238E27FC236}">
                  <a16:creationId xmlns:a16="http://schemas.microsoft.com/office/drawing/2014/main" id="{43CDFDF1-B90B-470F-9ACA-82A977B5D199}"/>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FB397B-ACB4-42BB-97E0-2A46B299398D}"/>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92BC3A8-CB06-4518-865D-2F31286B6ED2}"/>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50538EF-2E1D-45AE-9AF0-B7DC3D2E20A0}"/>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1BCBC87-F885-49D5-9C52-3AD1959CE727}"/>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597474E9-8FBB-4ED7-AF44-34DA51111BB3}"/>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81C23E4-1EF2-4502-9A73-D7C27B948F0A}"/>
              </a:ext>
            </a:extLst>
          </p:cNvPr>
          <p:cNvSpPr txBox="1"/>
          <p:nvPr/>
        </p:nvSpPr>
        <p:spPr>
          <a:xfrm>
            <a:off x="845630" y="1315390"/>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{app1_grade_ISO}</a:t>
            </a:r>
          </a:p>
        </p:txBody>
      </p:sp>
      <p:sp>
        <p:nvSpPr>
          <p:cNvPr id="31" name="app1_grade_ISO">
            <a:extLst>
              <a:ext uri="{FF2B5EF4-FFF2-40B4-BE49-F238E27FC236}">
                <a16:creationId xmlns:a16="http://schemas.microsoft.com/office/drawing/2014/main" id="{DD52FCF8-791E-4E3F-B478-71E95FE85376}"/>
              </a:ext>
            </a:extLst>
          </p:cNvPr>
          <p:cNvSpPr/>
          <p:nvPr/>
        </p:nvSpPr>
        <p:spPr>
          <a:xfrm>
            <a:off x="603398" y="110058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dirty="0">
                <a:solidFill>
                  <a:srgbClr val="575757"/>
                </a:solidFill>
                <a:latin typeface="Arial" panose="020B0604020202020204" pitchFamily="34" charset="0"/>
                <a:cs typeface="Arial" panose="020B0604020202020204" pitchFamily="34" charset="0"/>
              </a:rPr>
              <a:t>ISO 5055</a:t>
            </a:r>
            <a:endParaRPr lang="en-US" sz="1200" b="1" kern="0" dirty="0">
              <a:solidFill>
                <a:srgbClr val="575757"/>
              </a:solidFill>
              <a:latin typeface="Arial" panose="020B0604020202020204" pitchFamily="34" charset="0"/>
              <a:cs typeface="Arial" panose="020B0604020202020204" pitchFamily="34" charset="0"/>
            </a:endParaRPr>
          </a:p>
        </p:txBody>
      </p:sp>
      <p:graphicFrame>
        <p:nvGraphicFramePr>
          <p:cNvPr id="32" name="app1_grade_chart_ISO">
            <a:extLst>
              <a:ext uri="{FF2B5EF4-FFF2-40B4-BE49-F238E27FC236}">
                <a16:creationId xmlns:a16="http://schemas.microsoft.com/office/drawing/2014/main" id="{3A09FF9C-1AB3-4791-8C6A-7D39D04619EB}"/>
              </a:ext>
            </a:extLst>
          </p:cNvPr>
          <p:cNvGraphicFramePr/>
          <p:nvPr>
            <p:extLst>
              <p:ext uri="{D42A27DB-BD31-4B8C-83A1-F6EECF244321}">
                <p14:modId xmlns:p14="http://schemas.microsoft.com/office/powerpoint/2010/main" val="2198926903"/>
              </p:ext>
            </p:extLst>
          </p:nvPr>
        </p:nvGraphicFramePr>
        <p:xfrm>
          <a:off x="586050" y="1841867"/>
          <a:ext cx="1162050" cy="447896"/>
        </p:xfrm>
        <a:graphic>
          <a:graphicData uri="http://schemas.openxmlformats.org/drawingml/2006/chart">
            <c:chart xmlns:c="http://schemas.openxmlformats.org/drawingml/2006/chart" xmlns:r="http://schemas.openxmlformats.org/officeDocument/2006/relationships" r:id="rId2"/>
          </a:graphicData>
        </a:graphic>
      </p:graphicFrame>
      <p:sp>
        <p:nvSpPr>
          <p:cNvPr id="36" name="app1_grade_ISO_SEC">
            <a:extLst>
              <a:ext uri="{FF2B5EF4-FFF2-40B4-BE49-F238E27FC236}">
                <a16:creationId xmlns:a16="http://schemas.microsoft.com/office/drawing/2014/main" id="{CEA1ECED-D8D2-4EEF-ADB4-EA9132C9A866}"/>
              </a:ext>
            </a:extLst>
          </p:cNvPr>
          <p:cNvSpPr/>
          <p:nvPr/>
        </p:nvSpPr>
        <p:spPr>
          <a:xfrm>
            <a:off x="1930299"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SECURITY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37" name="app1_grade_chart_ISO_SEC">
            <a:extLst>
              <a:ext uri="{FF2B5EF4-FFF2-40B4-BE49-F238E27FC236}">
                <a16:creationId xmlns:a16="http://schemas.microsoft.com/office/drawing/2014/main" id="{80989557-2E08-4BF3-8019-43709618D230}"/>
              </a:ext>
            </a:extLst>
          </p:cNvPr>
          <p:cNvGraphicFramePr/>
          <p:nvPr>
            <p:extLst>
              <p:ext uri="{D42A27DB-BD31-4B8C-83A1-F6EECF244321}">
                <p14:modId xmlns:p14="http://schemas.microsoft.com/office/powerpoint/2010/main" val="503935174"/>
              </p:ext>
            </p:extLst>
          </p:nvPr>
        </p:nvGraphicFramePr>
        <p:xfrm>
          <a:off x="1914163" y="1645652"/>
          <a:ext cx="946669" cy="369332"/>
        </p:xfrm>
        <a:graphic>
          <a:graphicData uri="http://schemas.openxmlformats.org/drawingml/2006/chart">
            <c:chart xmlns:c="http://schemas.openxmlformats.org/drawingml/2006/chart" xmlns:r="http://schemas.openxmlformats.org/officeDocument/2006/relationships" r:id="rId3"/>
          </a:graphicData>
        </a:graphic>
      </p:graphicFrame>
      <p:sp>
        <p:nvSpPr>
          <p:cNvPr id="39" name="app1_grade_ISO_REL">
            <a:extLst>
              <a:ext uri="{FF2B5EF4-FFF2-40B4-BE49-F238E27FC236}">
                <a16:creationId xmlns:a16="http://schemas.microsoft.com/office/drawing/2014/main" id="{5958E560-C4BC-40FD-89A7-F0881F2E12FF}"/>
              </a:ext>
            </a:extLst>
          </p:cNvPr>
          <p:cNvSpPr/>
          <p:nvPr/>
        </p:nvSpPr>
        <p:spPr>
          <a:xfrm>
            <a:off x="2965600"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dirty="0">
                <a:solidFill>
                  <a:srgbClr val="575757"/>
                </a:solidFill>
                <a:latin typeface="Arial" panose="020B0604020202020204" pitchFamily="34" charset="0"/>
                <a:cs typeface="Arial" panose="020B0604020202020204" pitchFamily="34" charset="0"/>
              </a:rPr>
              <a:t>RELIABILITY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0" name="app1_grade_chart_ISO_REL">
            <a:extLst>
              <a:ext uri="{FF2B5EF4-FFF2-40B4-BE49-F238E27FC236}">
                <a16:creationId xmlns:a16="http://schemas.microsoft.com/office/drawing/2014/main" id="{96172BD9-4845-4F1E-850A-7C2B821EAB11}"/>
              </a:ext>
            </a:extLst>
          </p:cNvPr>
          <p:cNvGraphicFramePr/>
          <p:nvPr>
            <p:extLst>
              <p:ext uri="{D42A27DB-BD31-4B8C-83A1-F6EECF244321}">
                <p14:modId xmlns:p14="http://schemas.microsoft.com/office/powerpoint/2010/main" val="687593082"/>
              </p:ext>
            </p:extLst>
          </p:nvPr>
        </p:nvGraphicFramePr>
        <p:xfrm>
          <a:off x="2949464" y="1645652"/>
          <a:ext cx="946669" cy="369332"/>
        </p:xfrm>
        <a:graphic>
          <a:graphicData uri="http://schemas.openxmlformats.org/drawingml/2006/chart">
            <c:chart xmlns:c="http://schemas.openxmlformats.org/drawingml/2006/chart" xmlns:r="http://schemas.openxmlformats.org/officeDocument/2006/relationships" r:id="rId4"/>
          </a:graphicData>
        </a:graphic>
      </p:graphicFrame>
      <p:sp>
        <p:nvSpPr>
          <p:cNvPr id="42" name="app1_grade_ISO_EFF">
            <a:extLst>
              <a:ext uri="{FF2B5EF4-FFF2-40B4-BE49-F238E27FC236}">
                <a16:creationId xmlns:a16="http://schemas.microsoft.com/office/drawing/2014/main" id="{77A0B848-8BCC-424F-8566-8A69952D5797}"/>
              </a:ext>
            </a:extLst>
          </p:cNvPr>
          <p:cNvSpPr/>
          <p:nvPr/>
        </p:nvSpPr>
        <p:spPr>
          <a:xfrm>
            <a:off x="1930299"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EFFICIENCY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3" name="app1_grade_chart_ISO_EFF">
            <a:extLst>
              <a:ext uri="{FF2B5EF4-FFF2-40B4-BE49-F238E27FC236}">
                <a16:creationId xmlns:a16="http://schemas.microsoft.com/office/drawing/2014/main" id="{B0018295-6E71-4F40-AAC4-99E74910FC48}"/>
              </a:ext>
            </a:extLst>
          </p:cNvPr>
          <p:cNvGraphicFramePr/>
          <p:nvPr>
            <p:extLst>
              <p:ext uri="{D42A27DB-BD31-4B8C-83A1-F6EECF244321}">
                <p14:modId xmlns:p14="http://schemas.microsoft.com/office/powerpoint/2010/main" val="3156842018"/>
              </p:ext>
            </p:extLst>
          </p:nvPr>
        </p:nvGraphicFramePr>
        <p:xfrm>
          <a:off x="1914163" y="2647920"/>
          <a:ext cx="946669" cy="369332"/>
        </p:xfrm>
        <a:graphic>
          <a:graphicData uri="http://schemas.openxmlformats.org/drawingml/2006/chart">
            <c:chart xmlns:c="http://schemas.openxmlformats.org/drawingml/2006/chart" xmlns:r="http://schemas.openxmlformats.org/officeDocument/2006/relationships" r:id="rId5"/>
          </a:graphicData>
        </a:graphic>
      </p:graphicFrame>
      <p:sp>
        <p:nvSpPr>
          <p:cNvPr id="45" name="app1_grade_ISO_MAINT">
            <a:extLst>
              <a:ext uri="{FF2B5EF4-FFF2-40B4-BE49-F238E27FC236}">
                <a16:creationId xmlns:a16="http://schemas.microsoft.com/office/drawing/2014/main" id="{60A69AD8-CA24-462A-B85D-B77150FD5148}"/>
              </a:ext>
            </a:extLst>
          </p:cNvPr>
          <p:cNvSpPr/>
          <p:nvPr/>
        </p:nvSpPr>
        <p:spPr>
          <a:xfrm>
            <a:off x="2965600"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dirty="0">
                <a:solidFill>
                  <a:srgbClr val="575757"/>
                </a:solidFill>
                <a:latin typeface="Arial" panose="020B0604020202020204" pitchFamily="34" charset="0"/>
                <a:cs typeface="Arial" panose="020B0604020202020204" pitchFamily="34" charset="0"/>
              </a:rPr>
              <a:t>MAINTAINABILITY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6" name="app1_grade_chart_ISO_MAINT">
            <a:extLst>
              <a:ext uri="{FF2B5EF4-FFF2-40B4-BE49-F238E27FC236}">
                <a16:creationId xmlns:a16="http://schemas.microsoft.com/office/drawing/2014/main" id="{5CB51C6A-1B8E-472F-B194-603BD956B454}"/>
              </a:ext>
            </a:extLst>
          </p:cNvPr>
          <p:cNvGraphicFramePr/>
          <p:nvPr>
            <p:extLst>
              <p:ext uri="{D42A27DB-BD31-4B8C-83A1-F6EECF244321}">
                <p14:modId xmlns:p14="http://schemas.microsoft.com/office/powerpoint/2010/main" val="3195965152"/>
              </p:ext>
            </p:extLst>
          </p:nvPr>
        </p:nvGraphicFramePr>
        <p:xfrm>
          <a:off x="2949464" y="2647920"/>
          <a:ext cx="946669" cy="369332"/>
        </p:xfrm>
        <a:graphic>
          <a:graphicData uri="http://schemas.openxmlformats.org/drawingml/2006/chart">
            <c:chart xmlns:c="http://schemas.openxmlformats.org/drawingml/2006/chart" xmlns:r="http://schemas.openxmlformats.org/officeDocument/2006/relationships" r:id="rId6"/>
          </a:graphicData>
        </a:graphic>
      </p:graphicFrame>
      <p:sp>
        <p:nvSpPr>
          <p:cNvPr id="52" name="Rectangle 51">
            <a:extLst>
              <a:ext uri="{FF2B5EF4-FFF2-40B4-BE49-F238E27FC236}">
                <a16:creationId xmlns:a16="http://schemas.microsoft.com/office/drawing/2014/main" id="{FD00C879-69D6-4BFB-A787-F17E6D69443B}"/>
              </a:ext>
            </a:extLst>
          </p:cNvPr>
          <p:cNvSpPr/>
          <p:nvPr/>
        </p:nvSpPr>
        <p:spPr>
          <a:xfrm>
            <a:off x="9172936" y="5482886"/>
            <a:ext cx="2039674" cy="70825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050" dirty="0">
                <a:solidFill>
                  <a:schemeClr val="tx1"/>
                </a:solidFill>
                <a:latin typeface="Arial" panose="020B0604020202020204" pitchFamily="34" charset="0"/>
                <a:cs typeface="Arial" panose="020B0604020202020204" pitchFamily="34" charset="0"/>
              </a:rPr>
              <a:t>Full Report</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2A9E5BDB-D260-4212-8F67-3EF2AC6FBBEB}"/>
              </a:ext>
            </a:extLst>
          </p:cNvPr>
          <p:cNvSpPr txBox="1"/>
          <p:nvPr/>
        </p:nvSpPr>
        <p:spPr>
          <a:xfrm>
            <a:off x="4976859" y="5587023"/>
            <a:ext cx="4036511"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200" b="0" i="0" dirty="0">
                <a:solidFill>
                  <a:srgbClr val="333333"/>
                </a:solidFill>
                <a:effectLst/>
                <a:latin typeface="MetaWebPro"/>
              </a:rPr>
              <a:t>Refer https://technologies.castsoftware.com/rules for </a:t>
            </a:r>
            <a:r>
              <a:rPr lang="en-US" sz="1200" dirty="0">
                <a:solidFill>
                  <a:srgbClr val="333333"/>
                </a:solidFill>
                <a:latin typeface="MetaWebPro"/>
              </a:rPr>
              <a:t>standards and rule documentation</a:t>
            </a:r>
            <a:endParaRPr lang="en-US" sz="1200" b="0" i="0" dirty="0">
              <a:solidFill>
                <a:srgbClr val="333333"/>
              </a:solidFill>
              <a:effectLst/>
              <a:latin typeface="MetaWebPro"/>
            </a:endParaRPr>
          </a:p>
        </p:txBody>
      </p:sp>
      <p:sp>
        <p:nvSpPr>
          <p:cNvPr id="63" name="TextBox 62">
            <a:extLst>
              <a:ext uri="{FF2B5EF4-FFF2-40B4-BE49-F238E27FC236}">
                <a16:creationId xmlns:a16="http://schemas.microsoft.com/office/drawing/2014/main" id="{1FC687E8-046D-43C0-A33B-7502C664C3A8}"/>
              </a:ext>
            </a:extLst>
          </p:cNvPr>
          <p:cNvSpPr txBox="1"/>
          <p:nvPr/>
        </p:nvSpPr>
        <p:spPr>
          <a:xfrm rot="20360764">
            <a:off x="5483393" y="2660953"/>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65" name="Rectangle 64">
            <a:extLst>
              <a:ext uri="{FF2B5EF4-FFF2-40B4-BE49-F238E27FC236}">
                <a16:creationId xmlns:a16="http://schemas.microsoft.com/office/drawing/2014/main" id="{1687E815-C2CE-4BAB-B6C2-58C3DDAB520A}"/>
              </a:ext>
            </a:extLst>
          </p:cNvPr>
          <p:cNvSpPr/>
          <p:nvPr/>
        </p:nvSpPr>
        <p:spPr>
          <a:xfrm>
            <a:off x="-17827" y="314872"/>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graphicFrame>
        <p:nvGraphicFramePr>
          <p:cNvPr id="2" name="app1_iso5055">
            <a:extLst>
              <a:ext uri="{FF2B5EF4-FFF2-40B4-BE49-F238E27FC236}">
                <a16:creationId xmlns:a16="http://schemas.microsoft.com/office/drawing/2014/main" id="{2871D487-9E60-487C-AC59-44B53691336A}"/>
              </a:ext>
            </a:extLst>
          </p:cNvPr>
          <p:cNvGraphicFramePr>
            <a:graphicFrameLocks noGrp="1"/>
          </p:cNvGraphicFramePr>
          <p:nvPr>
            <p:extLst>
              <p:ext uri="{D42A27DB-BD31-4B8C-83A1-F6EECF244321}">
                <p14:modId xmlns:p14="http://schemas.microsoft.com/office/powerpoint/2010/main" val="2708112198"/>
              </p:ext>
            </p:extLst>
          </p:nvPr>
        </p:nvGraphicFramePr>
        <p:xfrm>
          <a:off x="4987431" y="666861"/>
          <a:ext cx="6895809" cy="10919460"/>
        </p:xfrm>
        <a:graphic>
          <a:graphicData uri="http://schemas.openxmlformats.org/drawingml/2006/table">
            <a:tbl>
              <a:tblPr firstRow="1">
                <a:tableStyleId>{D27102A9-8310-4765-A935-A1911B00CA55}</a:tableStyleId>
              </a:tblPr>
              <a:tblGrid>
                <a:gridCol w="1836101">
                  <a:extLst>
                    <a:ext uri="{9D8B030D-6E8A-4147-A177-3AD203B41FA5}">
                      <a16:colId xmlns:a16="http://schemas.microsoft.com/office/drawing/2014/main" val="514914890"/>
                    </a:ext>
                  </a:extLst>
                </a:gridCol>
                <a:gridCol w="4137693">
                  <a:extLst>
                    <a:ext uri="{9D8B030D-6E8A-4147-A177-3AD203B41FA5}">
                      <a16:colId xmlns:a16="http://schemas.microsoft.com/office/drawing/2014/main" val="2882474660"/>
                    </a:ext>
                  </a:extLst>
                </a:gridCol>
                <a:gridCol w="922015">
                  <a:extLst>
                    <a:ext uri="{9D8B030D-6E8A-4147-A177-3AD203B41FA5}">
                      <a16:colId xmlns:a16="http://schemas.microsoft.com/office/drawing/2014/main" val="1254621230"/>
                    </a:ext>
                  </a:extLst>
                </a:gridCol>
              </a:tblGrid>
              <a:tr h="196239">
                <a:tc>
                  <a:txBody>
                    <a:bodyPr/>
                    <a:lstStyle/>
                    <a:p>
                      <a:r>
                        <a:rPr kumimoji="0" lang="en-US" sz="1050" b="1" u="none" strike="noStrike" kern="1200" cap="none" normalizeH="0" baseline="0" dirty="0">
                          <a:ln>
                            <a:noFill/>
                          </a:ln>
                          <a:solidFill>
                            <a:schemeClr val="tx1"/>
                          </a:solidFill>
                          <a:effectLst/>
                        </a:rPr>
                        <a:t>ISO-5055</a:t>
                      </a:r>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1050" b="1" u="none" strike="noStrike" kern="1200" cap="none" normalizeH="0" baseline="0" dirty="0">
                          <a:ln>
                            <a:noFill/>
                          </a:ln>
                          <a:solidFill>
                            <a:schemeClr val="tx1"/>
                          </a:solidFill>
                          <a:effectLst/>
                        </a:rPr>
                        <a:t>Violations</a:t>
                      </a:r>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1543077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2948686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9760170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5665474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67574483"/>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917021328"/>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5552059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67036601"/>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45485632"/>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283161682"/>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25941069"/>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07987494"/>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92915332"/>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8394699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4308243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92680869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219309865"/>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04380868"/>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509276202"/>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907686249"/>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659893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90615590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7417821"/>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50383568"/>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6029118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5034303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80893153"/>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4017500"/>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96576768"/>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0576971"/>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5648372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3931357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68525781"/>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90507460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36953310"/>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4112204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44618264"/>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876515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94136205"/>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98235679"/>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49496179"/>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146680983"/>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74138622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717580466"/>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4251014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83960972"/>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80006399"/>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79724388"/>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9804694"/>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532239207"/>
                  </a:ext>
                </a:extLst>
              </a:tr>
              <a:tr h="196239">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22890727"/>
                  </a:ext>
                </a:extLst>
              </a:tr>
            </a:tbl>
          </a:graphicData>
        </a:graphic>
      </p:graphicFrame>
      <p:sp>
        <p:nvSpPr>
          <p:cNvPr id="3" name="TextBox 2">
            <a:extLst>
              <a:ext uri="{FF2B5EF4-FFF2-40B4-BE49-F238E27FC236}">
                <a16:creationId xmlns:a16="http://schemas.microsoft.com/office/drawing/2014/main" id="{1C703FCB-F8EB-4FFE-92EC-E586B2E0CD3D}"/>
              </a:ext>
            </a:extLst>
          </p:cNvPr>
          <p:cNvSpPr txBox="1"/>
          <p:nvPr/>
        </p:nvSpPr>
        <p:spPr>
          <a:xfrm>
            <a:off x="1915677" y="1530683"/>
            <a:ext cx="914400" cy="19619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{app1_grade_ISO_SEC}</a:t>
            </a:r>
          </a:p>
        </p:txBody>
      </p:sp>
      <p:sp>
        <p:nvSpPr>
          <p:cNvPr id="24" name="TextBox 23">
            <a:extLst>
              <a:ext uri="{FF2B5EF4-FFF2-40B4-BE49-F238E27FC236}">
                <a16:creationId xmlns:a16="http://schemas.microsoft.com/office/drawing/2014/main" id="{DEFEDBE2-E22A-4459-BB39-7EA8DC9BA048}"/>
              </a:ext>
            </a:extLst>
          </p:cNvPr>
          <p:cNvSpPr txBox="1"/>
          <p:nvPr/>
        </p:nvSpPr>
        <p:spPr>
          <a:xfrm>
            <a:off x="2965600" y="1530683"/>
            <a:ext cx="904037" cy="1848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{app1_grade_ISO_REL}</a:t>
            </a:r>
          </a:p>
        </p:txBody>
      </p:sp>
      <p:sp>
        <p:nvSpPr>
          <p:cNvPr id="27" name="TextBox 26">
            <a:extLst>
              <a:ext uri="{FF2B5EF4-FFF2-40B4-BE49-F238E27FC236}">
                <a16:creationId xmlns:a16="http://schemas.microsoft.com/office/drawing/2014/main" id="{E12F36D9-CB40-4A62-ABD8-BCADB5698A9D}"/>
              </a:ext>
            </a:extLst>
          </p:cNvPr>
          <p:cNvSpPr txBox="1"/>
          <p:nvPr/>
        </p:nvSpPr>
        <p:spPr>
          <a:xfrm>
            <a:off x="1930298" y="2431141"/>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{app1_grade_ISO_EFF}</a:t>
            </a:r>
          </a:p>
        </p:txBody>
      </p:sp>
      <p:sp>
        <p:nvSpPr>
          <p:cNvPr id="51" name="TextBox 50">
            <a:extLst>
              <a:ext uri="{FF2B5EF4-FFF2-40B4-BE49-F238E27FC236}">
                <a16:creationId xmlns:a16="http://schemas.microsoft.com/office/drawing/2014/main" id="{774AB37E-8689-4BFD-98F7-F4FA1F699C38}"/>
              </a:ext>
            </a:extLst>
          </p:cNvPr>
          <p:cNvSpPr txBox="1"/>
          <p:nvPr/>
        </p:nvSpPr>
        <p:spPr>
          <a:xfrm>
            <a:off x="2976170" y="2419680"/>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{app1_grade_ISO_MAINT}</a:t>
            </a:r>
          </a:p>
        </p:txBody>
      </p:sp>
      <p:pic>
        <p:nvPicPr>
          <p:cNvPr id="62" name="Picture 61" descr="A picture containing icon&#10;&#10;Description automatically generated">
            <a:extLst>
              <a:ext uri="{FF2B5EF4-FFF2-40B4-BE49-F238E27FC236}">
                <a16:creationId xmlns:a16="http://schemas.microsoft.com/office/drawing/2014/main" id="{9851FA04-E224-455F-8731-BF0CF7FBE448}"/>
              </a:ext>
            </a:extLst>
          </p:cNvPr>
          <p:cNvPicPr>
            <a:picLocks noChangeAspect="1"/>
          </p:cNvPicPr>
          <p:nvPr/>
        </p:nvPicPr>
        <p:blipFill>
          <a:blip r:embed="rId7">
            <a:alphaModFix amt="20000"/>
          </a:blip>
          <a:stretch>
            <a:fillRect/>
          </a:stretch>
        </p:blipFill>
        <p:spPr>
          <a:xfrm rot="20360764">
            <a:off x="438235" y="2580630"/>
            <a:ext cx="4612084" cy="2702558"/>
          </a:xfrm>
          <a:prstGeom prst="rect">
            <a:avLst/>
          </a:prstGeom>
        </p:spPr>
      </p:pic>
    </p:spTree>
    <p:extLst>
      <p:ext uri="{BB962C8B-B14F-4D97-AF65-F5344CB8AC3E}">
        <p14:creationId xmlns:p14="http://schemas.microsoft.com/office/powerpoint/2010/main" val="29828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3"/>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DF1B87-65C3-4117-BAE3-313CCCC4F585}"/>
              </a:ext>
            </a:extLst>
          </p:cNvPr>
          <p:cNvSpPr/>
          <p:nvPr/>
        </p:nvSpPr>
        <p:spPr>
          <a:xfrm>
            <a:off x="476973" y="6124770"/>
            <a:ext cx="2566221" cy="651294"/>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dirty="0">
                <a:solidFill>
                  <a:schemeClr val="tx1"/>
                </a:solidFill>
                <a:latin typeface="Arial" panose="020B0604020202020204" pitchFamily="34" charset="0"/>
                <a:cs typeface="Arial" panose="020B0604020202020204" pitchFamily="34" charset="0"/>
              </a:rPr>
              <a:t>Full </a:t>
            </a:r>
            <a:r>
              <a:rPr lang="en-US" sz="1050" dirty="0">
                <a:solidFill>
                  <a:schemeClr val="tx1"/>
                </a:solidFill>
                <a:latin typeface="Arial" panose="020B0604020202020204" pitchFamily="34" charset="0"/>
                <a:cs typeface="Arial" panose="020B0604020202020204" pitchFamily="34" charset="0"/>
              </a:rPr>
              <a:t>list of Cloud Blockers &amp; Boosters</a:t>
            </a: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endParaRPr lang="en-US" sz="105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1" y="32957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1559190" y="2783891"/>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4A4772C6-53BB-459D-A4E7-86C13DC30017}"/>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endParaRPr lang="en-US" dirty="0"/>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6" name="Picture 15" descr="A picture containing icon&#10;&#10;Description automatically generated">
            <a:extLst>
              <a:ext uri="{FF2B5EF4-FFF2-40B4-BE49-F238E27FC236}">
                <a16:creationId xmlns:a16="http://schemas.microsoft.com/office/drawing/2014/main" id="{CA40938C-1352-4F37-90B2-5A7C456BBBDB}"/>
              </a:ext>
            </a:extLst>
          </p:cNvPr>
          <p:cNvPicPr>
            <a:picLocks noChangeAspect="1"/>
          </p:cNvPicPr>
          <p:nvPr/>
        </p:nvPicPr>
        <p:blipFill>
          <a:blip r:embed="rId5">
            <a:alphaModFix amt="45000"/>
          </a:blip>
          <a:stretch>
            <a:fillRect/>
          </a:stretch>
        </p:blipFill>
        <p:spPr>
          <a:xfrm rot="20360764">
            <a:off x="1155503" y="2227330"/>
            <a:ext cx="4612084" cy="2702558"/>
          </a:xfrm>
          <a:prstGeom prst="rect">
            <a:avLst/>
          </a:prstGeom>
        </p:spPr>
      </p:pic>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12488" y="3031914"/>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1200" cap="none" spc="0" normalizeH="0" baseline="0" noProof="0" dirty="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dirty="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${app1__aip_fn_cost}K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19143" y="6302457"/>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app_per_page</a:t>
            </a:r>
            <a:r>
              <a:rPr lang="en-US" b="0"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pic>
        <p:nvPicPr>
          <p:cNvPr id="83" name="Picture 82" descr="A picture containing icon&#10;&#10;Description automatically generated">
            <a:extLst>
              <a:ext uri="{FF2B5EF4-FFF2-40B4-BE49-F238E27FC236}">
                <a16:creationId xmlns:a16="http://schemas.microsoft.com/office/drawing/2014/main" id="{D5815B08-2BBE-467D-A7B3-332B7BCA5705}"/>
              </a:ext>
            </a:extLst>
          </p:cNvPr>
          <p:cNvPicPr>
            <a:picLocks noChangeAspect="1"/>
          </p:cNvPicPr>
          <p:nvPr/>
        </p:nvPicPr>
        <p:blipFill>
          <a:blip r:embed="rId2">
            <a:alphaModFix amt="20000"/>
          </a:blip>
          <a:stretch>
            <a:fillRect/>
          </a:stretch>
        </p:blipFill>
        <p:spPr>
          <a:xfrm rot="20360764">
            <a:off x="718103" y="2569244"/>
            <a:ext cx="4612084" cy="2702558"/>
          </a:xfrm>
          <a:prstGeom prst="rect">
            <a:avLst/>
          </a:prstGeom>
        </p:spPr>
      </p:pic>
      <p:sp>
        <p:nvSpPr>
          <p:cNvPr id="84" name="TextBox 83">
            <a:extLst>
              <a:ext uri="{FF2B5EF4-FFF2-40B4-BE49-F238E27FC236}">
                <a16:creationId xmlns:a16="http://schemas.microsoft.com/office/drawing/2014/main" id="{04D56E53-1FFA-4900-967E-380C5D1BE2E9}"/>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3E1843FD-6B8F-47CF-9263-187A67E491FA}"/>
              </a:ext>
            </a:extLst>
          </p:cNvPr>
          <p:cNvSpPr>
            <a:spLocks noGrp="1"/>
          </p:cNvSpPr>
          <p:nvPr>
            <p:ph type="title"/>
          </p:nvPr>
        </p:nvSpPr>
        <p:spPr>
          <a:xfrm>
            <a:off x="393509" y="396985"/>
            <a:ext cx="11404981" cy="332399"/>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r>
              <a:rPr lang="en-US" b="1"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Grades Improvement Simulation</a:t>
            </a:r>
            <a:endParaRPr lang="en-US" dirty="0"/>
          </a:p>
        </p:txBody>
      </p:sp>
      <p:sp>
        <p:nvSpPr>
          <p:cNvPr id="82" name="Rectangle 81">
            <a:extLst>
              <a:ext uri="{FF2B5EF4-FFF2-40B4-BE49-F238E27FC236}">
                <a16:creationId xmlns:a16="http://schemas.microsoft.com/office/drawing/2014/main" id="{2E0AAD12-ABAF-45C2-A0AE-5B48509AF100}"/>
              </a:ext>
            </a:extLst>
          </p:cNvPr>
          <p:cNvSpPr/>
          <p:nvPr/>
        </p:nvSpPr>
        <p:spPr>
          <a:xfrm>
            <a:off x="0" y="352735"/>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10" name="Rectangle 9">
            <a:extLst>
              <a:ext uri="{FF2B5EF4-FFF2-40B4-BE49-F238E27FC236}">
                <a16:creationId xmlns:a16="http://schemas.microsoft.com/office/drawing/2014/main" id="{BC9E0085-3A91-4271-83C1-27E533FAAEFD}"/>
              </a:ext>
            </a:extLst>
          </p:cNvPr>
          <p:cNvSpPr/>
          <p:nvPr/>
        </p:nvSpPr>
        <p:spPr>
          <a:xfrm>
            <a:off x="0" y="301450"/>
            <a:ext cx="12192000" cy="65565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74DAEF1-8F2F-4D92-8DF4-EF967F4DDE36}"/>
              </a:ext>
            </a:extLst>
          </p:cNvPr>
          <p:cNvSpPr>
            <a:spLocks noGrp="1"/>
          </p:cNvSpPr>
          <p:nvPr>
            <p:ph type="title"/>
          </p:nvPr>
        </p:nvSpPr>
        <p:spPr>
          <a:xfrm>
            <a:off x="629325" y="296616"/>
            <a:ext cx="10933350" cy="664797"/>
          </a:xfrm>
        </p:spPr>
        <p:txBody>
          <a:bodyPr/>
          <a:lstStyle/>
          <a:p>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The {project} applications have {</a:t>
            </a:r>
            <a:r>
              <a:rPr kumimoji="0" lang="en-US" sz="2400" b="0" i="0" u="none" strike="noStrike" kern="1200" cap="none" spc="0" normalizeH="0" baseline="0" noProof="0" dirty="0" err="1">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show_stopper_flg</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show-stopper issues, red flag issues can be remediated with {</a:t>
            </a:r>
            <a:r>
              <a:rPr kumimoji="0" lang="en-US" sz="2400" b="0" i="0" u="none" strike="noStrike" kern="1200" cap="none" spc="0" normalizeH="0" baseline="0" noProof="0" dirty="0" err="1">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hml_cost_flag</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cost</a:t>
            </a:r>
            <a:endParaRPr lang="en-US" dirty="0"/>
          </a:p>
        </p:txBody>
      </p:sp>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1970026048"/>
              </p:ext>
            </p:extLst>
          </p:nvPr>
        </p:nvGraphicFramePr>
        <p:xfrm>
          <a:off x="615960" y="1133727"/>
          <a:ext cx="11132344" cy="81803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{app6_summary_vio_cnt}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{app6_summary_bus_txt}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${app6_summary_cost}K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({app6_summary_eff} person-days)</a:t>
                      </a:r>
                    </a:p>
                  </a:txBody>
                  <a:tcPr marL="7620" marR="7620" marT="7620" marB="0" anchor="ctr">
                    <a:solidFill>
                      <a:schemeClr val="bg1"/>
                    </a:solidFill>
                  </a:tcPr>
                </a:tc>
                <a:extLst>
                  <a:ext uri="{0D108BD9-81ED-4DB2-BD59-A6C34878D82A}">
                    <a16:rowId xmlns:a16="http://schemas.microsoft.com/office/drawing/2014/main" val="522272910"/>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{app7_summary_vio_cnt}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{app7_summary_bus_txt}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${app7_summary_cost}K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({app7_summary_eff} person-days)</a:t>
                      </a:r>
                    </a:p>
                  </a:txBody>
                  <a:tcPr marL="7620" marR="7620" marT="7620" marB="0" anchor="ctr">
                    <a:solidFill>
                      <a:schemeClr val="bg1"/>
                    </a:solidFill>
                  </a:tcPr>
                </a:tc>
                <a:extLst>
                  <a:ext uri="{0D108BD9-81ED-4DB2-BD59-A6C34878D82A}">
                    <a16:rowId xmlns:a16="http://schemas.microsoft.com/office/drawing/2014/main" val="2781090686"/>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{app8_summary_vio_cnt}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{app8_summary_bus_txt}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${app8_summary_cost}K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({app8_summary_eff} person-days)</a:t>
                      </a:r>
                    </a:p>
                  </a:txBody>
                  <a:tcPr marL="7620" marR="7620" marT="7620" marB="0" anchor="ctr">
                    <a:solidFill>
                      <a:schemeClr val="bg1"/>
                    </a:solidFill>
                  </a:tcPr>
                </a:tc>
                <a:extLst>
                  <a:ext uri="{0D108BD9-81ED-4DB2-BD59-A6C34878D82A}">
                    <a16:rowId xmlns:a16="http://schemas.microsoft.com/office/drawing/2014/main" val="2186350998"/>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{app9_summary_vio_cnt}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{app9_summary_bus_txt}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${app9_summary_cost}K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({app9_summary_eff} person-days)</a:t>
                      </a:r>
                    </a:p>
                  </a:txBody>
                  <a:tcPr marL="7620" marR="7620" marT="7620" marB="0" anchor="ctr">
                    <a:solidFill>
                      <a:schemeClr val="bg1"/>
                    </a:solidFill>
                  </a:tcPr>
                </a:tc>
                <a:extLst>
                  <a:ext uri="{0D108BD9-81ED-4DB2-BD59-A6C34878D82A}">
                    <a16:rowId xmlns:a16="http://schemas.microsoft.com/office/drawing/2014/main" val="3115581706"/>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{app10_summary_vio_cnt}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{app10_summary_bus_txt}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${app10_summary_cost}K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({app10_summary_eff} person-days)</a:t>
                      </a:r>
                    </a:p>
                  </a:txBody>
                  <a:tcPr marL="7620" marR="7620" marT="7620" marB="0" anchor="ctr">
                    <a:solidFill>
                      <a:schemeClr val="bg1"/>
                    </a:solidFill>
                  </a:tcPr>
                </a:tc>
                <a:extLst>
                  <a:ext uri="{0D108BD9-81ED-4DB2-BD59-A6C34878D82A}">
                    <a16:rowId xmlns:a16="http://schemas.microsoft.com/office/drawing/2014/main" val="778344639"/>
                  </a:ext>
                </a:extLst>
              </a:tr>
            </a:tbl>
          </a:graphicData>
        </a:graphic>
      </p:graphicFrame>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276999"/>
          </a:xfrm>
        </p:spPr>
        <p:txBody>
          <a:bodyPr/>
          <a:lstStyle/>
          <a:p>
            <a:r>
              <a:rPr lang="en-US" sz="2000" dirty="0">
                <a:latin typeface="Arial" panose="020B0604020202020204" pitchFamily="34" charset="0"/>
                <a:cs typeface="Arial" panose="020B0604020202020204" pitchFamily="34" charset="0"/>
              </a:rPr>
              <a:t>Assessment Approach @ {company}</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dirty="0">
                <a:solidFill>
                  <a:srgbClr val="FFFFFF"/>
                </a:solidFill>
                <a:latin typeface="Arial" panose="020B0604020202020204" pitchFamily="34" charset="0"/>
                <a:cs typeface="Arial" panose="020B0604020202020204" pitchFamily="34" charset="0"/>
              </a:rPr>
              <a:t>Assessment Scope</a:t>
            </a:r>
            <a:endParaRPr lang="en-US" sz="1400" u="sng" dirty="0">
              <a:latin typeface="Arial" panose="020B0604020202020204" pitchFamily="34" charset="0"/>
              <a:cs typeface="Arial" panose="020B0604020202020204" pitchFamily="34" charset="0"/>
            </a:endParaRPr>
          </a:p>
          <a:p>
            <a:pPr>
              <a:spcAft>
                <a:spcPts val="300"/>
              </a:spcAft>
              <a:buNone/>
            </a:pPr>
            <a:r>
              <a:rPr lang="en-US" sz="1400" dirty="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dirty="0">
                <a:solidFill>
                  <a:srgbClr val="FFFFFF"/>
                </a:solidFill>
                <a:latin typeface="Arial" panose="020B0604020202020204" pitchFamily="34" charset="0"/>
                <a:cs typeface="Arial" panose="020B0604020202020204" pitchFamily="34" charset="0"/>
              </a:rPr>
              <a:t>rd</a:t>
            </a:r>
            <a:r>
              <a:rPr lang="en-US" sz="1400" dirty="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dirty="0">
              <a:solidFill>
                <a:srgbClr val="FFFFFF"/>
              </a:solidFill>
              <a:latin typeface="Arial" panose="020B0604020202020204" pitchFamily="34" charset="0"/>
              <a:cs typeface="Arial" panose="020B0604020202020204" pitchFamily="34" charset="0"/>
            </a:endParaRPr>
          </a:p>
          <a:p>
            <a:pPr>
              <a:spcAft>
                <a:spcPts val="300"/>
              </a:spcAft>
              <a:buNone/>
            </a:pPr>
            <a:r>
              <a:rPr lang="en-US" sz="1400" dirty="0">
                <a:solidFill>
                  <a:srgbClr val="FFFFFF"/>
                </a:solidFill>
                <a:latin typeface="Arial" panose="020B0604020202020204" pitchFamily="34" charset="0"/>
                <a:cs typeface="Arial" panose="020B0604020202020204" pitchFamily="34" charset="0"/>
              </a:rPr>
              <a:t>Products used are CAST Imaging for architecture blueprinting; CAST </a:t>
            </a:r>
            <a:r>
              <a:rPr lang="en-US" sz="1400" dirty="0" err="1">
                <a:solidFill>
                  <a:srgbClr val="FFFFFF"/>
                </a:solidFill>
                <a:latin typeface="Arial" panose="020B0604020202020204" pitchFamily="34" charset="0"/>
                <a:cs typeface="Arial" panose="020B0604020202020204" pitchFamily="34" charset="0"/>
              </a:rPr>
              <a:t>Appmarq</a:t>
            </a:r>
            <a:r>
              <a:rPr lang="en-US" sz="1400" dirty="0">
                <a:solidFill>
                  <a:srgbClr val="FFFFFF"/>
                </a:solidFill>
                <a:latin typeface="Arial" panose="020B0604020202020204" pitchFamily="34" charset="0"/>
                <a:cs typeface="Arial" panose="020B0604020202020204" pitchFamily="34" charset="0"/>
              </a:rPr>
              <a:t> for peer benchmarking; CAST MRI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B1D833-3B9F-4E7E-8114-62A4838C3B0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endParaRPr lang="en-US" dirty="0"/>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dirty="0">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2339462741"/>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err="1">
                          <a:solidFill>
                            <a:srgbClr val="295E7E"/>
                          </a:solidFill>
                          <a:latin typeface="Trebuchet MS" panose="020B0603020202020204" pitchFamily="34" charset="0"/>
                          <a:ea typeface="+mn-ea"/>
                          <a:cs typeface="+mn-cs"/>
                          <a:sym typeface="Trebuchet MS" panose="020B0603020202020204" pitchFamily="34" charset="0"/>
                        </a:rPr>
                        <a:t>Vio</a:t>
                      </a: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 in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Crit Rules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endParaRP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752119358"/>
              </p:ext>
            </p:extLst>
          </p:nvPr>
        </p:nvGraphicFramePr>
        <p:xfrm>
          <a:off x="408315" y="4708958"/>
          <a:ext cx="4612827" cy="114697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dirty="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385029"/>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endParaRPr lang="en-US" dirty="0">
              <a:solidFill>
                <a:schemeClr val="tx1"/>
              </a:solidFill>
              <a:latin typeface="Arial" panose="020B0604020202020204" pitchFamily="34" charset="0"/>
              <a:cs typeface="Arial" panose="020B0604020202020204" pitchFamily="34" charset="0"/>
            </a:endParaRP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0114E346-E6E5-4685-9CA0-0CBB815197D9}"/>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br>
              <a:rPr lang="en-US" dirty="0">
                <a:solidFill>
                  <a:schemeClr val="tx1"/>
                </a:solidFill>
                <a:latin typeface="Arial" panose="020B0604020202020204" pitchFamily="34" charset="0"/>
                <a:cs typeface="Arial" panose="020B0604020202020204" pitchFamily="34" charset="0"/>
              </a:rPr>
            </a:br>
            <a:endParaRPr lang="en-US" dirty="0"/>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3679430280"/>
              </p:ext>
            </p:extLst>
          </p:nvPr>
        </p:nvGraphicFramePr>
        <p:xfrm>
          <a:off x="1636556" y="868378"/>
          <a:ext cx="10144806" cy="788416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5">
            <a:alphaModFix/>
          </a:blip>
          <a:stretch>
            <a:fillRect/>
          </a:stretch>
        </p:blipFill>
        <p:spPr>
          <a:xfrm>
            <a:off x="10989311" y="228935"/>
            <a:ext cx="792051" cy="467759"/>
          </a:xfrm>
          <a:prstGeom prst="rect">
            <a:avLst/>
          </a:prstGeom>
        </p:spPr>
      </p:pic>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2.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3.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Props1.xml><?xml version="1.0" encoding="utf-8"?>
<ds:datastoreItem xmlns:ds="http://schemas.openxmlformats.org/officeDocument/2006/customXml" ds:itemID="{69E88E16-7E0B-4200-87BF-A77CE39C865B}">
  <ds:schemaRefs>
    <ds:schemaRef ds:uri="http://schemas.microsoft.com/sharepoint/v3/contenttype/forms"/>
  </ds:schemaRefs>
</ds:datastoreItem>
</file>

<file path=customXml/itemProps2.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22661</TotalTime>
  <Words>5331</Words>
  <Application>Microsoft Office PowerPoint</Application>
  <PresentationFormat>Widescreen</PresentationFormat>
  <Paragraphs>1604</Paragraphs>
  <Slides>21</Slides>
  <Notes>12</Notes>
  <HiddenSlides>0</HiddenSlides>
  <MMClips>0</MMClips>
  <ScaleCrop>false</ScaleCrop>
  <HeadingPairs>
    <vt:vector size="10"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ariant>
        <vt:lpstr>Custom Shows</vt:lpstr>
      </vt:variant>
      <vt:variant>
        <vt:i4>1</vt:i4>
      </vt:variant>
    </vt:vector>
  </HeadingPairs>
  <TitlesOfParts>
    <vt:vector size="33" baseType="lpstr">
      <vt:lpstr>Arial</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{project} Tech DD report </vt:lpstr>
      <vt:lpstr>PowerPoint Presentation</vt:lpstr>
      <vt:lpstr>Overview – The {project} applications have {show_stopper_flg} show-stopper issues, red flag issues can be remediated with {hml_cost_flag} cost</vt:lpstr>
      <vt:lpstr>Assessment Approach @ {company}</vt:lpstr>
      <vt:lpstr>PowerPoint Presentation</vt:lpstr>
      <vt:lpstr>{app1_name} - Action Plan to mitigate identified risks and improve bottom line</vt:lpstr>
      <vt:lpstr>{app1_name} has {app1_risk_TQI} risks, needs remediation to improve efficiency and security</vt:lpstr>
      <vt:lpstr>{app1_name} Technical Overview and Key takeaways </vt:lpstr>
      <vt:lpstr>{app1_name} strengths and improvement areas for Overall health (TQI)</vt:lpstr>
      <vt:lpstr>PowerPoint Presentation</vt:lpstr>
      <vt:lpstr>{app1_name} has good compliance with ISO-5055</vt:lpstr>
      <vt:lpstr>{app1_name} - IP Risk Assessment from Open-Source Software (OSS) Analysis</vt:lpstr>
      <vt:lpstr>{app1_name} Open-source component obsolescence</vt:lpstr>
      <vt:lpstr>{app1_name} Assessment for cloud compliance [PaaS]</vt:lpstr>
      <vt:lpstr>{app1_name} Stored procedure statistics and deep dive</vt:lpstr>
      <vt:lpstr>{app1_name} Stored Procedure complexity distribution</vt:lpstr>
      <vt:lpstr>{app1_name} Stored Procedure size distribution</vt:lpstr>
      <vt:lpstr>PowerPoint Presentation</vt:lpstr>
      <vt:lpstr>Remediation plan for {app1_name} - Grades Improvement Simulation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122</cp:revision>
  <cp:lastPrinted>2018-10-25T09:18:28Z</cp:lastPrinted>
  <dcterms:created xsi:type="dcterms:W3CDTF">2018-10-24T22:21:44Z</dcterms:created>
  <dcterms:modified xsi:type="dcterms:W3CDTF">2021-11-18T16:05:17Z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